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99" r:id="rId2"/>
    <p:sldId id="272" r:id="rId3"/>
    <p:sldId id="273" r:id="rId4"/>
    <p:sldId id="260" r:id="rId5"/>
    <p:sldId id="262" r:id="rId6"/>
    <p:sldId id="265" r:id="rId7"/>
    <p:sldId id="270" r:id="rId8"/>
    <p:sldId id="264" r:id="rId9"/>
    <p:sldId id="269" r:id="rId10"/>
    <p:sldId id="268" r:id="rId11"/>
    <p:sldId id="278" r:id="rId12"/>
    <p:sldId id="263" r:id="rId13"/>
    <p:sldId id="274" r:id="rId14"/>
    <p:sldId id="292" r:id="rId15"/>
    <p:sldId id="302" r:id="rId16"/>
    <p:sldId id="303" r:id="rId17"/>
    <p:sldId id="275" r:id="rId18"/>
    <p:sldId id="276" r:id="rId19"/>
    <p:sldId id="277" r:id="rId20"/>
    <p:sldId id="281" r:id="rId21"/>
    <p:sldId id="280" r:id="rId22"/>
    <p:sldId id="30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08" r:id="rId34"/>
    <p:sldId id="304" r:id="rId35"/>
    <p:sldId id="295" r:id="rId36"/>
    <p:sldId id="267" r:id="rId37"/>
  </p:sldIdLst>
  <p:sldSz cx="12192000" cy="6858000"/>
  <p:notesSz cx="6858000" cy="9144000"/>
  <p:embeddedFontLst>
    <p:embeddedFont>
      <p:font typeface="나눔바른고딕" panose="020B0603020101020101" pitchFamily="50" charset="-127"/>
      <p:regular r:id="rId39"/>
      <p:bold r:id="rId40"/>
    </p:embeddedFont>
    <p:embeddedFont>
      <p:font typeface="나눔스퀘어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Forte" panose="03060902040502070203" pitchFamily="66" charset="0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75" d="100"/>
          <a:sy n="75" d="100"/>
        </p:scale>
        <p:origin x="979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E22E-B3C9-4824-898F-A886A7A8C43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E39E3-C383-4B95-A8A1-8FC9D3491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0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51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77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C974-1A21-4A3D-B460-057DE616C1E3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82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A5A9-93A0-43E5-9AC3-E7FB2DFF4588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57167-096D-49D6-94FA-BBECBD8993CE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9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D60B-56B5-426A-BC3B-945710FED4DD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0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6CCC4-3ACD-48FF-8741-6646599D5BA1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5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F77F-D231-4EA4-88C0-8B0C8E5FD1FD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6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7BDD-BBED-4882-915A-C0BD4C362F62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55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C8E3-14D3-4C6D-8A79-602668AEEC8E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2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D31-F6E6-452D-8F15-F21EAE6E9DE0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5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3DC1A-75C3-45D8-8858-920FC47B0FA7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3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1342-DC59-482A-B136-194F82067EFC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6FF6-C687-4F6B-9C43-710CF1A8E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2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63CB-FADD-4049-A6EA-A093C9F0F8B1}" type="datetime1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4A96FF6-C687-4F6B-9C43-710CF1A8E8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38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681934" y="1996738"/>
            <a:ext cx="89512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4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 프로그램 최종 발표</a:t>
            </a:r>
            <a:endParaRPr lang="en-US" altLang="ko-KR" sz="4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교수 몰래 </a:t>
            </a:r>
            <a:r>
              <a:rPr lang="en-US" altLang="ko-KR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PC</a:t>
            </a:r>
            <a:r>
              <a:rPr lang="ko-KR" alt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방</a:t>
            </a:r>
            <a:r>
              <a:rPr lang="en-US" altLang="ko-KR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-</a:t>
            </a:r>
            <a:endParaRPr lang="ko-KR" altLang="en-US" sz="48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4319432" y="4431723"/>
            <a:ext cx="3676227" cy="13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5</a:t>
            </a:r>
            <a:r>
              <a:rPr lang="ko-KR" altLang="en-US" sz="20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조</a:t>
            </a:r>
            <a:endParaRPr lang="en-US" altLang="ko-KR" sz="2000" b="0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스페셜리스트</a:t>
            </a:r>
            <a:endParaRPr sz="2000" b="0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169334" y="-3827585"/>
            <a:ext cx="12074769" cy="14513169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1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085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간트차트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5" y="1573953"/>
            <a:ext cx="11120285" cy="41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63A78-EFAE-47A7-B2B9-79100EEAD3B1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10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3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352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개인별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간트차트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42" y="1409700"/>
            <a:ext cx="8894158" cy="468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84323-F7F5-4D07-81DC-EB1E4C14FD12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11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8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7711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사용언어 및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Tool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사용할 자료구조 제시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07" b="97297" l="200" r="79400">
                        <a14:foregroundMark x1="46000" y1="87988" x2="46000" y2="87988"/>
                        <a14:foregroundMark x1="44400" y1="87087" x2="44400" y2="87087"/>
                        <a14:foregroundMark x1="32400" y1="73574" x2="32400" y2="73574"/>
                        <a14:foregroundMark x1="21800" y1="87688" x2="21800" y2="87688"/>
                        <a14:foregroundMark x1="20000" y1="87688" x2="20000" y2="87688"/>
                        <a14:foregroundMark x1="56800" y1="88288" x2="56800" y2="88288"/>
                        <a14:foregroundMark x1="55200" y1="93093" x2="55200" y2="93093"/>
                        <a14:foregroundMark x1="46400" y1="95796" x2="46400" y2="95796"/>
                        <a14:foregroundMark x1="28400" y1="97898" x2="28400" y2="97898"/>
                        <a14:backgroundMark x1="36400" y1="87688" x2="36400" y2="87688"/>
                        <a14:backgroundMark x1="35600" y1="83784" x2="35600" y2="83784"/>
                        <a14:backgroundMark x1="35600" y1="80180" x2="35600" y2="80180"/>
                        <a14:backgroundMark x1="38000" y1="78378" x2="38000" y2="78378"/>
                        <a14:backgroundMark x1="39600" y1="84084" x2="39600" y2="84084"/>
                        <a14:backgroundMark x1="6600" y1="88889" x2="6600" y2="88889"/>
                        <a14:backgroundMark x1="39000" y1="71171" x2="39000" y2="71171"/>
                        <a14:backgroundMark x1="37800" y1="90090" x2="37800" y2="900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54261" y="2355108"/>
            <a:ext cx="6973669" cy="46444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4" r="59758" b="52447"/>
          <a:stretch/>
        </p:blipFill>
        <p:spPr>
          <a:xfrm>
            <a:off x="4755002" y="1609782"/>
            <a:ext cx="6735609" cy="3213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13" y="2216161"/>
            <a:ext cx="396638" cy="3966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39477" y="3817788"/>
            <a:ext cx="6096000" cy="45243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정보 클래스에서 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 </a:t>
            </a: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배열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23521" y="3149465"/>
            <a:ext cx="597514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정보 클래스에서 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 연결리스트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27090" y="1789550"/>
            <a:ext cx="230556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사용언어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af-ZA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c++17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23521" y="2179691"/>
            <a:ext cx="4281847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  <a:r>
              <a:rPr lang="af-ZA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Tool:         VisualStudio 17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55002" y="1609781"/>
            <a:ext cx="6735609" cy="3213889"/>
          </a:xfrm>
          <a:prstGeom prst="rect">
            <a:avLst/>
          </a:prstGeom>
          <a:noFill/>
          <a:ln w="793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4836D6-3DBF-418C-B80A-0DEC2BFE4FB7}"/>
              </a:ext>
            </a:extLst>
          </p:cNvPr>
          <p:cNvSpPr/>
          <p:nvPr/>
        </p:nvSpPr>
        <p:spPr>
          <a:xfrm>
            <a:off x="5439477" y="4126953"/>
            <a:ext cx="6096000" cy="45243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주문에 대한 정보는 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자료구조 큐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2445" y="5016744"/>
            <a:ext cx="580072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고민사항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음식 주문 관리도 연결리스트로 하려고 하였으나 음식 배달의 기능에서 큐의 효율성이 높다고 판단하여 팀원들간의 상의 끝에 큐로 결정</a:t>
            </a:r>
            <a:endParaRPr lang="af-ZA" altLang="ko-KR" sz="1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39477" y="3488807"/>
            <a:ext cx="6096000" cy="45243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클래스에서 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구조체의 </a:t>
            </a:r>
            <a:r>
              <a:rPr lang="en-US" altLang="ko-KR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배열</a:t>
            </a:r>
            <a:r>
              <a:rPr lang="ko-KR" altLang="en-US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</a:t>
            </a:r>
            <a:endParaRPr lang="af-ZA" altLang="ko-KR" sz="12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3908" y="2847101"/>
            <a:ext cx="157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자료구조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EDB4F-E49D-46DC-86A5-98A84808FF9D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75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5D8CBA4-2BF1-4D31-8DFF-A61AB1C4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01" y="0"/>
            <a:ext cx="7847198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45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다이어그램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33894-D5F3-41D7-BB09-6875CBE95CF4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13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06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45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설계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3068" y="1148417"/>
            <a:ext cx="355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구현할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헤더파일과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cpp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55" y="965537"/>
            <a:ext cx="650296" cy="650296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30253"/>
              </p:ext>
            </p:extLst>
          </p:nvPr>
        </p:nvGraphicFramePr>
        <p:xfrm>
          <a:off x="1694671" y="2043315"/>
          <a:ext cx="8128000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68104">
                  <a:extLst>
                    <a:ext uri="{9D8B030D-6E8A-4147-A177-3AD203B41FA5}">
                      <a16:colId xmlns:a16="http://schemas.microsoft.com/office/drawing/2014/main" val="2445162313"/>
                    </a:ext>
                  </a:extLst>
                </a:gridCol>
                <a:gridCol w="6359896">
                  <a:extLst>
                    <a:ext uri="{9D8B030D-6E8A-4147-A177-3AD203B41FA5}">
                      <a16:colId xmlns:a16="http://schemas.microsoft.com/office/drawing/2014/main" val="9048850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음식 정보 관련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5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FoodST.h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음식 정보에 대한 클래스를 정의한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1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FoodNode.h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FoodST</a:t>
                      </a:r>
                      <a:r>
                        <a:rPr lang="ko-KR" altLang="en-US" dirty="0"/>
                        <a:t>를 상속받아 노드로 구현하는 </a:t>
                      </a:r>
                      <a:r>
                        <a:rPr lang="ko-KR" altLang="en-US" dirty="0" err="1"/>
                        <a:t>헤더파일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1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FoodList.h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FoodNode</a:t>
                      </a:r>
                      <a:r>
                        <a:rPr lang="ko-KR" altLang="en-US" dirty="0"/>
                        <a:t>를 사용하여 연결리스트를 구현한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4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FoodList</a:t>
                      </a:r>
                      <a:r>
                        <a:rPr lang="ko-KR" altLang="en-US" dirty="0"/>
                        <a:t>를 상속받아</a:t>
                      </a:r>
                      <a:r>
                        <a:rPr lang="ko-KR" altLang="en-US" baseline="0" dirty="0"/>
                        <a:t> 요구사항에 맞도록 기능을 정의한 </a:t>
                      </a:r>
                      <a:r>
                        <a:rPr lang="ko-KR" altLang="en-US" baseline="0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8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01415"/>
              </p:ext>
            </p:extLst>
          </p:nvPr>
        </p:nvGraphicFramePr>
        <p:xfrm>
          <a:off x="1694671" y="4261583"/>
          <a:ext cx="8128000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68104">
                  <a:extLst>
                    <a:ext uri="{9D8B030D-6E8A-4147-A177-3AD203B41FA5}">
                      <a16:colId xmlns:a16="http://schemas.microsoft.com/office/drawing/2014/main" val="2445162313"/>
                    </a:ext>
                  </a:extLst>
                </a:gridCol>
                <a:gridCol w="6359896">
                  <a:extLst>
                    <a:ext uri="{9D8B030D-6E8A-4147-A177-3AD203B41FA5}">
                      <a16:colId xmlns:a16="http://schemas.microsoft.com/office/drawing/2014/main" val="9048850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 정보 관련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5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OrderST.h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음식 정보에 대한 클래스를 정의한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1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OrderNode.h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OrderST</a:t>
                      </a:r>
                      <a:r>
                        <a:rPr lang="ko-KR" altLang="en-US" dirty="0"/>
                        <a:t>를 상속받아 노드로 구현하는 </a:t>
                      </a:r>
                      <a:r>
                        <a:rPr lang="ko-KR" altLang="en-US" dirty="0" err="1"/>
                        <a:t>헤더파일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1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OrderQueue.h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OrderNode</a:t>
                      </a:r>
                      <a:r>
                        <a:rPr lang="ko-KR" altLang="en-US" dirty="0"/>
                        <a:t>를 사용하여 </a:t>
                      </a:r>
                      <a:r>
                        <a:rPr lang="en-US" altLang="ko-KR" dirty="0"/>
                        <a:t>Queue</a:t>
                      </a:r>
                      <a:r>
                        <a:rPr lang="ko-KR" altLang="en-US" dirty="0"/>
                        <a:t>를 구현한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4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Order.h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OrderQueue</a:t>
                      </a:r>
                      <a:r>
                        <a:rPr lang="ko-KR" altLang="en-US" dirty="0"/>
                        <a:t>를 상속받아</a:t>
                      </a:r>
                      <a:r>
                        <a:rPr lang="ko-KR" altLang="en-US" baseline="0" dirty="0"/>
                        <a:t> 요구사항에 맞도록 기능을 정의한 </a:t>
                      </a:r>
                      <a:r>
                        <a:rPr lang="ko-KR" altLang="en-US" baseline="0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3B864AE-0A52-44FB-BD59-11608765CBBF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14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0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45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설계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3068" y="1148417"/>
            <a:ext cx="355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구현할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헤더파일과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cpp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55" y="965537"/>
            <a:ext cx="650296" cy="650296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79887"/>
              </p:ext>
            </p:extLst>
          </p:nvPr>
        </p:nvGraphicFramePr>
        <p:xfrm>
          <a:off x="1694671" y="2043315"/>
          <a:ext cx="8128000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7303">
                  <a:extLst>
                    <a:ext uri="{9D8B030D-6E8A-4147-A177-3AD203B41FA5}">
                      <a16:colId xmlns:a16="http://schemas.microsoft.com/office/drawing/2014/main" val="2445162313"/>
                    </a:ext>
                  </a:extLst>
                </a:gridCol>
                <a:gridCol w="6200697">
                  <a:extLst>
                    <a:ext uri="{9D8B030D-6E8A-4147-A177-3AD203B41FA5}">
                      <a16:colId xmlns:a16="http://schemas.microsoft.com/office/drawing/2014/main" val="9048850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매니저 관련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5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ManagerST.h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 정보에 대한 클래스를 정의한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1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ManagerNode.h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ManagerST</a:t>
                      </a:r>
                      <a:r>
                        <a:rPr lang="ko-KR" altLang="en-US" dirty="0"/>
                        <a:t>를 상속받아 노드로 구현하는 </a:t>
                      </a:r>
                      <a:r>
                        <a:rPr lang="ko-KR" altLang="en-US" dirty="0" err="1"/>
                        <a:t>헤더파일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1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ManagerList.h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ManagerNode</a:t>
                      </a:r>
                      <a:r>
                        <a:rPr lang="ko-KR" altLang="en-US" dirty="0"/>
                        <a:t>를 사용하여 연결리스트를 구현한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4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Manager.h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ManagerList</a:t>
                      </a:r>
                      <a:r>
                        <a:rPr lang="ko-KR" altLang="en-US" dirty="0"/>
                        <a:t>를 상속받아</a:t>
                      </a:r>
                      <a:r>
                        <a:rPr lang="ko-KR" altLang="en-US" baseline="0" dirty="0"/>
                        <a:t> 요구사항에 맞도록 기능을 정의한 </a:t>
                      </a:r>
                      <a:r>
                        <a:rPr lang="ko-KR" altLang="en-US" baseline="0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121949"/>
              </p:ext>
            </p:extLst>
          </p:nvPr>
        </p:nvGraphicFramePr>
        <p:xfrm>
          <a:off x="1694671" y="4261583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7926">
                  <a:extLst>
                    <a:ext uri="{9D8B030D-6E8A-4147-A177-3AD203B41FA5}">
                      <a16:colId xmlns:a16="http://schemas.microsoft.com/office/drawing/2014/main" val="1858153931"/>
                    </a:ext>
                  </a:extLst>
                </a:gridCol>
                <a:gridCol w="6260074">
                  <a:extLst>
                    <a:ext uri="{9D8B030D-6E8A-4147-A177-3AD203B41FA5}">
                      <a16:colId xmlns:a16="http://schemas.microsoft.com/office/drawing/2014/main" val="237256792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 정보 관련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48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MemberST.h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정보에 대한 클래스를 정의한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35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Member.h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관리 클래스를 구현한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8417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F259638-EEEA-4A15-B205-EBF3C3AEF76E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15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456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설계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3068" y="1148417"/>
            <a:ext cx="3551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구현할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헤더파일과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cpp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55" y="965537"/>
            <a:ext cx="650296" cy="650296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780802"/>
              </p:ext>
            </p:extLst>
          </p:nvPr>
        </p:nvGraphicFramePr>
        <p:xfrm>
          <a:off x="1694671" y="2504838"/>
          <a:ext cx="8128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7303">
                  <a:extLst>
                    <a:ext uri="{9D8B030D-6E8A-4147-A177-3AD203B41FA5}">
                      <a16:colId xmlns:a16="http://schemas.microsoft.com/office/drawing/2014/main" val="2445162313"/>
                    </a:ext>
                  </a:extLst>
                </a:gridCol>
                <a:gridCol w="6200697">
                  <a:extLst>
                    <a:ext uri="{9D8B030D-6E8A-4147-A177-3AD203B41FA5}">
                      <a16:colId xmlns:a16="http://schemas.microsoft.com/office/drawing/2014/main" val="9048850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</a:t>
                      </a:r>
                      <a:r>
                        <a:rPr lang="ko-KR" altLang="en-US" dirty="0"/>
                        <a:t>방 좌석 관련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5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/>
                        <a:t>Seat.h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정보와 기능에 대한 클래스를 정의한 </a:t>
                      </a:r>
                      <a:r>
                        <a:rPr lang="ko-KR" altLang="en-US" dirty="0" err="1"/>
                        <a:t>헤더파일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1616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08847"/>
              </p:ext>
            </p:extLst>
          </p:nvPr>
        </p:nvGraphicFramePr>
        <p:xfrm>
          <a:off x="1694671" y="3604629"/>
          <a:ext cx="8128000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7303">
                  <a:extLst>
                    <a:ext uri="{9D8B030D-6E8A-4147-A177-3AD203B41FA5}">
                      <a16:colId xmlns:a16="http://schemas.microsoft.com/office/drawing/2014/main" val="2445162313"/>
                    </a:ext>
                  </a:extLst>
                </a:gridCol>
                <a:gridCol w="6200697">
                  <a:extLst>
                    <a:ext uri="{9D8B030D-6E8A-4147-A177-3AD203B41FA5}">
                      <a16:colId xmlns:a16="http://schemas.microsoft.com/office/drawing/2014/main" val="9048850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 함수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5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main.cpp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Food.h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Manager.h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Member.h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Order.h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baseline="0" dirty="0" err="1"/>
                        <a:t>Seat.h</a:t>
                      </a:r>
                      <a:r>
                        <a:rPr lang="ko-KR" altLang="en-US" baseline="0" dirty="0"/>
                        <a:t>를 포함하고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이를 활용하여 사용자에게 </a:t>
                      </a:r>
                      <a:r>
                        <a:rPr lang="ko-KR" altLang="en-US" baseline="0" dirty="0" err="1"/>
                        <a:t>입력받은</a:t>
                      </a:r>
                      <a:r>
                        <a:rPr lang="ko-KR" altLang="en-US" baseline="0" dirty="0"/>
                        <a:t> 기능을 수행하는 함수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1161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BA603E9-0B42-4100-A3B3-751058F54062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16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7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8284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세부동작도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-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회원자리선택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188846" y="1375785"/>
            <a:ext cx="1815645" cy="648120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사용자 </a:t>
            </a:r>
            <a:r>
              <a:rPr lang="ko-KR" altLang="en-US" sz="1600">
                <a:solidFill>
                  <a:schemeClr val="tx1"/>
                </a:solidFill>
              </a:rPr>
              <a:t>메뉴에서 로그인 선택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6E1462-3396-4874-B889-580F9AA962F2}"/>
              </a:ext>
            </a:extLst>
          </p:cNvPr>
          <p:cNvSpPr/>
          <p:nvPr/>
        </p:nvSpPr>
        <p:spPr>
          <a:xfrm>
            <a:off x="5431225" y="495274"/>
            <a:ext cx="1330886" cy="653143"/>
          </a:xfrm>
          <a:prstGeom prst="ellipse">
            <a:avLst/>
          </a:prstGeom>
          <a:solidFill>
            <a:schemeClr val="bg2">
              <a:lumMod val="75000"/>
              <a:alpha val="56000"/>
            </a:schemeClr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시작</a:t>
            </a:r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2941E29D-9473-46B0-85F2-ED3D587C7CFC}"/>
              </a:ext>
            </a:extLst>
          </p:cNvPr>
          <p:cNvSpPr/>
          <p:nvPr/>
        </p:nvSpPr>
        <p:spPr>
          <a:xfrm>
            <a:off x="5103122" y="2251273"/>
            <a:ext cx="1987093" cy="648120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아이디와 비밀번호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A02F1E-D4E6-42D3-8E0A-F4A08DBE0CDC}"/>
              </a:ext>
            </a:extLst>
          </p:cNvPr>
          <p:cNvGrpSpPr/>
          <p:nvPr/>
        </p:nvGrpSpPr>
        <p:grpSpPr>
          <a:xfrm>
            <a:off x="4927135" y="3126761"/>
            <a:ext cx="2339066" cy="954106"/>
            <a:chOff x="5133473" y="3936998"/>
            <a:chExt cx="1686594" cy="828240"/>
          </a:xfrm>
        </p:grpSpPr>
        <p:sp>
          <p:nvSpPr>
            <p:cNvPr id="8" name="순서도: 판단 7">
              <a:extLst>
                <a:ext uri="{FF2B5EF4-FFF2-40B4-BE49-F238E27FC236}">
                  <a16:creationId xmlns:a16="http://schemas.microsoft.com/office/drawing/2014/main" id="{8C5878AD-A1BD-474A-A0DC-5C125399CB18}"/>
                </a:ext>
              </a:extLst>
            </p:cNvPr>
            <p:cNvSpPr/>
            <p:nvPr/>
          </p:nvSpPr>
          <p:spPr>
            <a:xfrm>
              <a:off x="5133473" y="3936998"/>
              <a:ext cx="1686594" cy="828240"/>
            </a:xfrm>
            <a:prstGeom prst="flowChartDecision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559838-09CB-48B1-98A4-4749E9FD5EBA}"/>
                </a:ext>
              </a:extLst>
            </p:cNvPr>
            <p:cNvSpPr txBox="1"/>
            <p:nvPr/>
          </p:nvSpPr>
          <p:spPr>
            <a:xfrm>
              <a:off x="5327713" y="4191244"/>
              <a:ext cx="1331558" cy="45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아이디와 비밀번호가 일치하는가</a:t>
              </a:r>
              <a:r>
                <a:rPr lang="en-US" altLang="ko-KR" sz="1400" dirty="0"/>
                <a:t>?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F31290-31F2-4ADA-80F2-AC1648094F38}"/>
              </a:ext>
            </a:extLst>
          </p:cNvPr>
          <p:cNvGrpSpPr/>
          <p:nvPr/>
        </p:nvGrpSpPr>
        <p:grpSpPr>
          <a:xfrm>
            <a:off x="4948906" y="5055574"/>
            <a:ext cx="2295525" cy="727482"/>
            <a:chOff x="5011853" y="3933825"/>
            <a:chExt cx="1655198" cy="631512"/>
          </a:xfrm>
        </p:grpSpPr>
        <p:sp>
          <p:nvSpPr>
            <p:cNvPr id="19" name="순서도: 판단 18">
              <a:extLst>
                <a:ext uri="{FF2B5EF4-FFF2-40B4-BE49-F238E27FC236}">
                  <a16:creationId xmlns:a16="http://schemas.microsoft.com/office/drawing/2014/main" id="{54691A01-93B7-4222-998E-02BFB66A7868}"/>
                </a:ext>
              </a:extLst>
            </p:cNvPr>
            <p:cNvSpPr/>
            <p:nvPr/>
          </p:nvSpPr>
          <p:spPr>
            <a:xfrm>
              <a:off x="5011853" y="3933825"/>
              <a:ext cx="1655198" cy="631512"/>
            </a:xfrm>
            <a:prstGeom prst="flowChartDecision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F4F341-8559-4931-9E8B-D3927F460BAC}"/>
                </a:ext>
              </a:extLst>
            </p:cNvPr>
            <p:cNvSpPr txBox="1"/>
            <p:nvPr/>
          </p:nvSpPr>
          <p:spPr>
            <a:xfrm>
              <a:off x="5173673" y="4115993"/>
              <a:ext cx="1331558" cy="267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자리가 비어 있는가</a:t>
              </a:r>
              <a:r>
                <a:rPr lang="en-US" altLang="ko-KR" sz="1400" dirty="0"/>
                <a:t>?</a:t>
              </a:r>
              <a:endParaRPr lang="ko-KR" altLang="en-US" sz="1400" dirty="0"/>
            </a:p>
          </p:txBody>
        </p:sp>
      </p:grp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9051DD7F-1AFB-42A9-90FF-E8F60A0D5FF7}"/>
              </a:ext>
            </a:extLst>
          </p:cNvPr>
          <p:cNvSpPr/>
          <p:nvPr/>
        </p:nvSpPr>
        <p:spPr>
          <a:xfrm>
            <a:off x="5167667" y="4308235"/>
            <a:ext cx="1858002" cy="519971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원하는 자리 선택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AC7A9A-D35A-42A4-8981-5E4CF82DA6B5}"/>
              </a:ext>
            </a:extLst>
          </p:cNvPr>
          <p:cNvSpPr/>
          <p:nvPr/>
        </p:nvSpPr>
        <p:spPr>
          <a:xfrm>
            <a:off x="5285190" y="6010422"/>
            <a:ext cx="1622957" cy="749201"/>
          </a:xfrm>
          <a:prstGeom prst="ellipse">
            <a:avLst/>
          </a:prstGeom>
          <a:solidFill>
            <a:schemeClr val="bg2">
              <a:lumMod val="75000"/>
              <a:alpha val="56000"/>
            </a:schemeClr>
          </a:solidFill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자리선택 완료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A58822C-BD80-479F-9EFA-0C47178BDCEA}"/>
              </a:ext>
            </a:extLst>
          </p:cNvPr>
          <p:cNvCxnSpPr>
            <a:stCxn id="3" idx="4"/>
            <a:endCxn id="2" idx="0"/>
          </p:cNvCxnSpPr>
          <p:nvPr/>
        </p:nvCxnSpPr>
        <p:spPr>
          <a:xfrm>
            <a:off x="6096668" y="1148417"/>
            <a:ext cx="1" cy="2273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EA3001-547E-4DD4-BB7C-1024DD4699CE}"/>
              </a:ext>
            </a:extLst>
          </p:cNvPr>
          <p:cNvCxnSpPr>
            <a:stCxn id="2" idx="2"/>
            <a:endCxn id="13" idx="0"/>
          </p:cNvCxnSpPr>
          <p:nvPr/>
        </p:nvCxnSpPr>
        <p:spPr>
          <a:xfrm>
            <a:off x="6096669" y="2023905"/>
            <a:ext cx="0" cy="2273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D0DF64E-5209-41D1-B976-C223817F0365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6096668" y="2899393"/>
            <a:ext cx="1" cy="2273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2FF2B0-30D9-4B0E-ACB3-43D887E049F8}"/>
              </a:ext>
            </a:extLst>
          </p:cNvPr>
          <p:cNvCxnSpPr>
            <a:stCxn id="8" idx="2"/>
            <a:endCxn id="21" idx="0"/>
          </p:cNvCxnSpPr>
          <p:nvPr/>
        </p:nvCxnSpPr>
        <p:spPr>
          <a:xfrm>
            <a:off x="6096668" y="4080867"/>
            <a:ext cx="0" cy="2273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7A8B119-0B10-451F-81F2-904BA0877DFB}"/>
              </a:ext>
            </a:extLst>
          </p:cNvPr>
          <p:cNvCxnSpPr>
            <a:stCxn id="21" idx="2"/>
            <a:endCxn id="19" idx="0"/>
          </p:cNvCxnSpPr>
          <p:nvPr/>
        </p:nvCxnSpPr>
        <p:spPr>
          <a:xfrm>
            <a:off x="6096668" y="4828206"/>
            <a:ext cx="1" cy="2273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7F0611-3071-4DBC-BBA7-4578902A5D08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6096669" y="5783056"/>
            <a:ext cx="0" cy="22736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E7956A7-7CF1-4038-980C-D1FCEB118129}"/>
              </a:ext>
            </a:extLst>
          </p:cNvPr>
          <p:cNvCxnSpPr>
            <a:cxnSpLocks/>
            <a:stCxn id="8" idx="3"/>
            <a:endCxn id="2" idx="3"/>
          </p:cNvCxnSpPr>
          <p:nvPr/>
        </p:nvCxnSpPr>
        <p:spPr>
          <a:xfrm flipH="1" flipV="1">
            <a:off x="7004491" y="1699845"/>
            <a:ext cx="261710" cy="1903969"/>
          </a:xfrm>
          <a:prstGeom prst="bentConnector3">
            <a:avLst>
              <a:gd name="adj1" fmla="val -189256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0359EDB-3E37-4472-9649-9D49E1E8DA56}"/>
              </a:ext>
            </a:extLst>
          </p:cNvPr>
          <p:cNvCxnSpPr>
            <a:stCxn id="19" idx="3"/>
            <a:endCxn id="21" idx="3"/>
          </p:cNvCxnSpPr>
          <p:nvPr/>
        </p:nvCxnSpPr>
        <p:spPr>
          <a:xfrm flipH="1" flipV="1">
            <a:off x="7025669" y="4568221"/>
            <a:ext cx="218762" cy="851094"/>
          </a:xfrm>
          <a:prstGeom prst="bentConnector3">
            <a:avLst>
              <a:gd name="adj1" fmla="val -23947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5B37DA-ADB9-4FCD-BE40-208484727290}"/>
              </a:ext>
            </a:extLst>
          </p:cNvPr>
          <p:cNvSpPr txBox="1"/>
          <p:nvPr/>
        </p:nvSpPr>
        <p:spPr>
          <a:xfrm>
            <a:off x="7253622" y="5080760"/>
            <a:ext cx="69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D1B01A-8A92-4335-87B2-F7A064656EFF}"/>
              </a:ext>
            </a:extLst>
          </p:cNvPr>
          <p:cNvSpPr txBox="1"/>
          <p:nvPr/>
        </p:nvSpPr>
        <p:spPr>
          <a:xfrm>
            <a:off x="7268306" y="3244334"/>
            <a:ext cx="69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A5ECB6-F4F5-4072-BC5C-342CEEF57F97}"/>
              </a:ext>
            </a:extLst>
          </p:cNvPr>
          <p:cNvSpPr txBox="1"/>
          <p:nvPr/>
        </p:nvSpPr>
        <p:spPr>
          <a:xfrm>
            <a:off x="6211821" y="3956977"/>
            <a:ext cx="69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031843-B932-4614-A7B2-CBA4DFD9E56A}"/>
              </a:ext>
            </a:extLst>
          </p:cNvPr>
          <p:cNvSpPr txBox="1"/>
          <p:nvPr/>
        </p:nvSpPr>
        <p:spPr>
          <a:xfrm>
            <a:off x="6260641" y="5703317"/>
            <a:ext cx="69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D5E53D-8A46-4B9F-A47B-36CF1258BF24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17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3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171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9" y="3758206"/>
            <a:ext cx="7175500" cy="2780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80" y="317381"/>
            <a:ext cx="6250920" cy="32480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10600" y="3565408"/>
            <a:ext cx="311707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af-ZA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클래스의 로그인 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444" y="3359198"/>
            <a:ext cx="311707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클래스의 로그인 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9384" y="2427186"/>
            <a:ext cx="455290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자리는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배열을 사용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179070" fontAlgn="base" latinLnBrk="0">
              <a:lnSpc>
                <a:spcPct val="13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char seat[ROW][COL]; </a:t>
            </a:r>
            <a:endParaRPr lang="af-ZA" altLang="ko-KR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BBCB0-9A3A-4D4E-B5F9-6376264DB97D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18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2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5805" y="4693800"/>
            <a:ext cx="3117079" cy="38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Seat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클래스의 좌석 청소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4" y="1399161"/>
            <a:ext cx="7439025" cy="3238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1399161"/>
            <a:ext cx="3886200" cy="23241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901530" y="3842120"/>
            <a:ext cx="3452270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Food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클래스의 음식 메뉴 추가 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09E87-D78B-4EB0-8693-F211794A2F52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19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1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338372" y="95253"/>
            <a:ext cx="1853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71935" y="275198"/>
            <a:ext cx="2691704" cy="1122567"/>
            <a:chOff x="3529823" y="1048849"/>
            <a:chExt cx="2691704" cy="1122567"/>
          </a:xfrm>
        </p:grpSpPr>
        <p:sp>
          <p:nvSpPr>
            <p:cNvPr id="20" name="직각 삼각형 19"/>
            <p:cNvSpPr/>
            <p:nvPr/>
          </p:nvSpPr>
          <p:spPr>
            <a:xfrm rot="8736141">
              <a:off x="4632160" y="1443829"/>
              <a:ext cx="1074051" cy="727587"/>
            </a:xfrm>
            <a:prstGeom prst="rtTriangle">
              <a:avLst/>
            </a:prstGeom>
            <a:solidFill>
              <a:srgbClr val="FFC0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529823" y="1048849"/>
              <a:ext cx="269170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</a:t>
              </a:r>
            </a:p>
          </p:txBody>
        </p:sp>
      </p:grpSp>
      <p:sp>
        <p:nvSpPr>
          <p:cNvPr id="2" name="이등변 삼각형 1"/>
          <p:cNvSpPr/>
          <p:nvPr/>
        </p:nvSpPr>
        <p:spPr>
          <a:xfrm>
            <a:off x="-4538" y="0"/>
            <a:ext cx="5853428" cy="6858002"/>
          </a:xfrm>
          <a:prstGeom prst="triangle">
            <a:avLst>
              <a:gd name="adj" fmla="val 0"/>
            </a:avLst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738E6E-3A59-4FE1-BE49-570EF1AFCEA5}"/>
              </a:ext>
            </a:extLst>
          </p:cNvPr>
          <p:cNvGrpSpPr/>
          <p:nvPr/>
        </p:nvGrpSpPr>
        <p:grpSpPr>
          <a:xfrm>
            <a:off x="1805989" y="1374496"/>
            <a:ext cx="8261369" cy="3921305"/>
            <a:chOff x="2005191" y="1472385"/>
            <a:chExt cx="6786324" cy="3462687"/>
          </a:xfrm>
        </p:grpSpPr>
        <p:sp>
          <p:nvSpPr>
            <p:cNvPr id="24" name="직사각형 23"/>
            <p:cNvSpPr/>
            <p:nvPr/>
          </p:nvSpPr>
          <p:spPr>
            <a:xfrm>
              <a:off x="2285961" y="1810051"/>
              <a:ext cx="2280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주제선정동기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46895" y="2178778"/>
              <a:ext cx="14097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사례분석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28085" y="2504935"/>
              <a:ext cx="26502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프로그램 목적과 기능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130896" y="2854979"/>
              <a:ext cx="32989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5. </a:t>
              </a: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간트차트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및 개인별 일정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442013" y="3210640"/>
              <a:ext cx="5349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사용언어 및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Tool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 및 사용할 자료구조 제시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17946" y="3560384"/>
              <a:ext cx="43706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7. </a:t>
              </a: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주소설계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및 클래스 다이어그램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80169" y="3925082"/>
              <a:ext cx="24656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알고리즘 세부 동작도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10824" y="4274881"/>
              <a:ext cx="3198109" cy="326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코딩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05191" y="1472385"/>
              <a:ext cx="22808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팀원 소개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532438" y="4608935"/>
              <a:ext cx="3198109" cy="3261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10.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시연영상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 / 36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4F62EE-E7A9-40D8-A429-EF7F91F71E51}"/>
              </a:ext>
            </a:extLst>
          </p:cNvPr>
          <p:cNvSpPr/>
          <p:nvPr/>
        </p:nvSpPr>
        <p:spPr>
          <a:xfrm>
            <a:off x="5228966" y="5304767"/>
            <a:ext cx="389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입출력 설계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4733A2-2BFD-4F6C-BA43-D1D57EF2A68E}"/>
              </a:ext>
            </a:extLst>
          </p:cNvPr>
          <p:cNvSpPr/>
          <p:nvPr/>
        </p:nvSpPr>
        <p:spPr>
          <a:xfrm>
            <a:off x="5590680" y="5713580"/>
            <a:ext cx="389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3191AD-7AB2-4B6F-A92B-DC5342A34823}"/>
              </a:ext>
            </a:extLst>
          </p:cNvPr>
          <p:cNvSpPr/>
          <p:nvPr/>
        </p:nvSpPr>
        <p:spPr>
          <a:xfrm>
            <a:off x="5880854" y="6099314"/>
            <a:ext cx="389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첨부 자료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4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5025"/>
            <a:ext cx="4114800" cy="13906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67594" y="3495675"/>
            <a:ext cx="311707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클래스의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주문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5" y="1933575"/>
            <a:ext cx="4162425" cy="15621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2169" y="3495675"/>
            <a:ext cx="3117079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클래스의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배달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</a:t>
            </a:r>
            <a:endParaRPr lang="af-ZA" altLang="ko-KR" sz="16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864DC-1CBB-4C68-91F8-CCE3A950E90A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3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메인화면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1077" y="5847268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화면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351468"/>
            <a:ext cx="8924925" cy="449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FFCF88-BD2F-4E71-B0D4-A9054A4BFBAD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21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2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352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bandicam 2019-12-13 19-31-51-62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A2B8886-FCC0-4276-B3A4-41520B8D2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454" y="1239082"/>
            <a:ext cx="10131426" cy="5145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3D8C3-9D14-4CD2-9C8E-379F8E491A33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22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71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71102" y="4962735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-1" r="57965" b="65587"/>
          <a:stretch/>
        </p:blipFill>
        <p:spPr bwMode="auto">
          <a:xfrm>
            <a:off x="2073338" y="1425542"/>
            <a:ext cx="7265670" cy="3422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633B17-EE54-4421-999D-691D8DEBC6C6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9FA90-0788-4F73-905B-460F1D5C67AB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23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8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2052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rcRect l="417" t="42625" r="52874" b="34581"/>
          <a:stretch/>
        </p:blipFill>
        <p:spPr bwMode="auto">
          <a:xfrm>
            <a:off x="1962150" y="1927015"/>
            <a:ext cx="7543800" cy="2794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40044-93B5-4B6B-B1D0-1614BA409820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9A43A-9426-47F6-B591-090607ADEC41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24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6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2052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주문 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t="14299" r="54286" b="71646"/>
          <a:stretch/>
        </p:blipFill>
        <p:spPr bwMode="auto">
          <a:xfrm>
            <a:off x="1952625" y="1972542"/>
            <a:ext cx="7010400" cy="2624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2F6C3F-0999-4593-B93F-B610F0235752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46A706-D6C5-4D2D-A797-00E0E09A774A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25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08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2052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추가 및 로그아웃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rcRect t="37456" r="57286" b="45239"/>
          <a:stretch/>
        </p:blipFill>
        <p:spPr bwMode="auto">
          <a:xfrm>
            <a:off x="2038350" y="1479108"/>
            <a:ext cx="7029450" cy="3200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F4A167-FF43-462F-B986-0CFBAD60FDD2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36496-BB4C-4BBE-8339-63F99EF7C920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18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2052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출력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-1" t="10985" r="53930" b="63793"/>
          <a:stretch/>
        </p:blipFill>
        <p:spPr bwMode="auto">
          <a:xfrm>
            <a:off x="2238375" y="1737169"/>
            <a:ext cx="6896100" cy="2774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E4927D-4FCB-4AAA-B07A-83B99D7DA22C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486A5-876E-4ABE-AD21-61C53E50149A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27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3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2052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리스트 출력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rcRect t="35949" r="58383" b="35684"/>
          <a:stretch/>
        </p:blipFill>
        <p:spPr bwMode="auto">
          <a:xfrm>
            <a:off x="2124075" y="1434656"/>
            <a:ext cx="6724650" cy="3244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575021-788F-47B7-B57D-E7CDA51E120B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59618-B770-4E0B-84DD-A0AE9E0D8EDC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28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91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84307" y="543185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청소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-60" t="6437" r="66328" b="54297"/>
          <a:stretch/>
        </p:blipFill>
        <p:spPr bwMode="auto">
          <a:xfrm>
            <a:off x="2562225" y="1476768"/>
            <a:ext cx="6229350" cy="36267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B07030-798B-4B15-B72B-0B125466C95E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CDF0B-842A-428E-87D8-72C638B44EC7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29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5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/>
          <p:cNvSpPr/>
          <p:nvPr/>
        </p:nvSpPr>
        <p:spPr>
          <a:xfrm>
            <a:off x="-219075" y="0"/>
            <a:ext cx="12411075" cy="6858000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6" y="1671058"/>
            <a:ext cx="1214835" cy="5845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43571" y="8228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Forte" panose="03060902040502070203" pitchFamily="66" charset="0"/>
                <a:ea typeface="나눔바른고딕" panose="020B0603020101020101" pitchFamily="50" charset="-127"/>
              </a:rPr>
              <a:t>1</a:t>
            </a:r>
            <a:r>
              <a:rPr lang="en-US" altLang="ko-KR" baseline="30000" dirty="0">
                <a:solidFill>
                  <a:schemeClr val="bg1"/>
                </a:solidFill>
                <a:latin typeface="Forte" panose="03060902040502070203" pitchFamily="66" charset="0"/>
                <a:ea typeface="나눔바른고딕" panose="020B0603020101020101" pitchFamily="50" charset="-127"/>
              </a:rPr>
              <a:t>st</a:t>
            </a:r>
            <a:r>
              <a:rPr lang="en-US" altLang="ko-KR" dirty="0">
                <a:solidFill>
                  <a:schemeClr val="bg1"/>
                </a:solidFill>
                <a:latin typeface="Forte" panose="03060902040502070203" pitchFamily="66" charset="0"/>
                <a:ea typeface="나눔바른고딕" panose="020B0603020101020101" pitchFamily="50" charset="-127"/>
              </a:rPr>
              <a:t> title</a:t>
            </a:r>
            <a:endParaRPr lang="ko-KR" altLang="en-US" dirty="0">
              <a:solidFill>
                <a:schemeClr val="bg1"/>
              </a:solidFill>
              <a:latin typeface="Forte" panose="03060902040502070203" pitchFamily="66" charset="0"/>
              <a:ea typeface="나눔바른고딕" panose="020B0603020101020101" pitchFamily="50" charset="-127"/>
            </a:endParaRPr>
          </a:p>
        </p:txBody>
      </p:sp>
      <p:sp>
        <p:nvSpPr>
          <p:cNvPr id="65" name="다이아몬드 64"/>
          <p:cNvSpPr/>
          <p:nvPr/>
        </p:nvSpPr>
        <p:spPr>
          <a:xfrm rot="16200000">
            <a:off x="8913259" y="238403"/>
            <a:ext cx="174010" cy="174010"/>
          </a:xfrm>
          <a:prstGeom prst="diamond">
            <a:avLst/>
          </a:prstGeom>
          <a:solidFill>
            <a:srgbClr val="CA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6" name="타원 65"/>
          <p:cNvSpPr/>
          <p:nvPr/>
        </p:nvSpPr>
        <p:spPr>
          <a:xfrm rot="16200000">
            <a:off x="9234779" y="301502"/>
            <a:ext cx="47812" cy="47812"/>
          </a:xfrm>
          <a:prstGeom prst="ellipse">
            <a:avLst/>
          </a:prstGeom>
          <a:solidFill>
            <a:srgbClr val="CA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 rot="16200000">
            <a:off x="9382289" y="301502"/>
            <a:ext cx="47812" cy="47812"/>
          </a:xfrm>
          <a:prstGeom prst="ellipse">
            <a:avLst/>
          </a:prstGeom>
          <a:solidFill>
            <a:srgbClr val="CA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 rot="16200000">
            <a:off x="9529799" y="301502"/>
            <a:ext cx="47812" cy="47812"/>
          </a:xfrm>
          <a:prstGeom prst="ellipse">
            <a:avLst/>
          </a:prstGeom>
          <a:solidFill>
            <a:srgbClr val="CA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 rot="16200000">
            <a:off x="9677309" y="301502"/>
            <a:ext cx="47812" cy="47812"/>
          </a:xfrm>
          <a:prstGeom prst="ellipse">
            <a:avLst/>
          </a:prstGeom>
          <a:solidFill>
            <a:srgbClr val="CA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다이아몬드 70"/>
          <p:cNvSpPr/>
          <p:nvPr/>
        </p:nvSpPr>
        <p:spPr>
          <a:xfrm rot="16200000">
            <a:off x="9829839" y="238403"/>
            <a:ext cx="174010" cy="174010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 rot="16200000">
            <a:off x="1015135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 rot="16200000">
            <a:off x="1029886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 rot="16200000">
            <a:off x="1044637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 rot="16200000">
            <a:off x="1059388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다이아몬드 76"/>
          <p:cNvSpPr/>
          <p:nvPr/>
        </p:nvSpPr>
        <p:spPr>
          <a:xfrm rot="16200000">
            <a:off x="10741399" y="238403"/>
            <a:ext cx="174010" cy="174010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8" name="타원 77"/>
          <p:cNvSpPr/>
          <p:nvPr/>
        </p:nvSpPr>
        <p:spPr>
          <a:xfrm rot="16200000">
            <a:off x="1106291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rot="16200000">
            <a:off x="1121042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 rot="16200000">
            <a:off x="1135793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 rot="16200000">
            <a:off x="11505449" y="301502"/>
            <a:ext cx="47812" cy="478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다이아몬드 81"/>
          <p:cNvSpPr/>
          <p:nvPr/>
        </p:nvSpPr>
        <p:spPr>
          <a:xfrm rot="16200000">
            <a:off x="11652959" y="238403"/>
            <a:ext cx="174010" cy="174010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09384" y="317381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24560" y="563642"/>
            <a:ext cx="2458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83D3DF-46EA-48C5-A8D7-3199C322A24B}"/>
              </a:ext>
            </a:extLst>
          </p:cNvPr>
          <p:cNvGrpSpPr/>
          <p:nvPr/>
        </p:nvGrpSpPr>
        <p:grpSpPr>
          <a:xfrm>
            <a:off x="1805536" y="1473576"/>
            <a:ext cx="1840941" cy="4784516"/>
            <a:chOff x="4070217" y="1461151"/>
            <a:chExt cx="1840941" cy="4784516"/>
          </a:xfrm>
        </p:grpSpPr>
        <p:grpSp>
          <p:nvGrpSpPr>
            <p:cNvPr id="16" name="그룹 15"/>
            <p:cNvGrpSpPr/>
            <p:nvPr/>
          </p:nvGrpSpPr>
          <p:grpSpPr>
            <a:xfrm>
              <a:off x="4070217" y="1461151"/>
              <a:ext cx="1840941" cy="4784516"/>
              <a:chOff x="3976662" y="1461151"/>
              <a:chExt cx="1840941" cy="4784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직사각형 82"/>
              <p:cNvSpPr/>
              <p:nvPr/>
            </p:nvSpPr>
            <p:spPr>
              <a:xfrm>
                <a:off x="3979278" y="1461151"/>
                <a:ext cx="1838325" cy="1962150"/>
              </a:xfrm>
              <a:prstGeom prst="rect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5778" y="1963330"/>
                <a:ext cx="1505324" cy="1634616"/>
              </a:xfrm>
              <a:prstGeom prst="rect">
                <a:avLst/>
              </a:prstGeom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3976662" y="3423300"/>
                <a:ext cx="1838325" cy="28223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490601" y="3478152"/>
                <a:ext cx="886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박형진</a:t>
                </a: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4172725" y="3491676"/>
              <a:ext cx="223508" cy="221737"/>
              <a:chOff x="1643217" y="3415463"/>
              <a:chExt cx="1211504" cy="1201903"/>
            </a:xfrm>
          </p:grpSpPr>
          <p:sp>
            <p:nvSpPr>
              <p:cNvPr id="104" name="다이아몬드 103"/>
              <p:cNvSpPr/>
              <p:nvPr/>
            </p:nvSpPr>
            <p:spPr>
              <a:xfrm>
                <a:off x="1643217" y="3415463"/>
                <a:ext cx="746456" cy="746456"/>
              </a:xfrm>
              <a:prstGeom prst="diamond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>
                <a:off x="2108265" y="3870910"/>
                <a:ext cx="746456" cy="746456"/>
              </a:xfrm>
              <a:prstGeom prst="diamond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4249128" y="4310584"/>
              <a:ext cx="13965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학번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2018136045</a:t>
              </a:r>
            </a:p>
            <a:p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팀장</a:t>
              </a:r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51A3C4-AE65-473E-980D-48EEB5CEAB79}"/>
              </a:ext>
            </a:extLst>
          </p:cNvPr>
          <p:cNvGrpSpPr/>
          <p:nvPr/>
        </p:nvGrpSpPr>
        <p:grpSpPr>
          <a:xfrm>
            <a:off x="8906358" y="1473576"/>
            <a:ext cx="1846961" cy="4784516"/>
            <a:chOff x="8906358" y="1461151"/>
            <a:chExt cx="1846961" cy="4784516"/>
          </a:xfrm>
        </p:grpSpPr>
        <p:grpSp>
          <p:nvGrpSpPr>
            <p:cNvPr id="14" name="그룹 13"/>
            <p:cNvGrpSpPr/>
            <p:nvPr/>
          </p:nvGrpSpPr>
          <p:grpSpPr>
            <a:xfrm>
              <a:off x="8906358" y="1461151"/>
              <a:ext cx="1846961" cy="4784516"/>
              <a:chOff x="8647230" y="1461151"/>
              <a:chExt cx="1846961" cy="4784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직사각형 84"/>
              <p:cNvSpPr/>
              <p:nvPr/>
            </p:nvSpPr>
            <p:spPr>
              <a:xfrm>
                <a:off x="8655866" y="1461151"/>
                <a:ext cx="1838325" cy="1962150"/>
              </a:xfrm>
              <a:prstGeom prst="rect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8647230" y="3423300"/>
                <a:ext cx="1838325" cy="28223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9167202" y="3491676"/>
              <a:ext cx="223508" cy="221737"/>
              <a:chOff x="1643217" y="3415463"/>
              <a:chExt cx="1211504" cy="1201903"/>
            </a:xfrm>
          </p:grpSpPr>
          <p:sp>
            <p:nvSpPr>
              <p:cNvPr id="110" name="다이아몬드 109"/>
              <p:cNvSpPr/>
              <p:nvPr/>
            </p:nvSpPr>
            <p:spPr>
              <a:xfrm>
                <a:off x="1643217" y="3415463"/>
                <a:ext cx="746456" cy="746456"/>
              </a:xfrm>
              <a:prstGeom prst="diamond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>
                <a:off x="2108265" y="3870910"/>
                <a:ext cx="746456" cy="746456"/>
              </a:xfrm>
              <a:prstGeom prst="diamond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9359772" y="3478152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조선주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079696" y="4308511"/>
              <a:ext cx="130676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학번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201613127</a:t>
              </a:r>
            </a:p>
            <a:p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발표</a:t>
              </a:r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156C63A-D73A-44C3-AD63-CBF5399AB811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 / 36</a:t>
            </a:r>
            <a:endParaRPr lang="ko-KR" altLang="en-US" sz="1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9C733-91DD-4038-971B-926AF274C112}"/>
              </a:ext>
            </a:extLst>
          </p:cNvPr>
          <p:cNvGrpSpPr/>
          <p:nvPr/>
        </p:nvGrpSpPr>
        <p:grpSpPr>
          <a:xfrm>
            <a:off x="6527284" y="1473576"/>
            <a:ext cx="1862384" cy="4784516"/>
            <a:chOff x="6484055" y="1461151"/>
            <a:chExt cx="1862384" cy="4784516"/>
          </a:xfrm>
        </p:grpSpPr>
        <p:grpSp>
          <p:nvGrpSpPr>
            <p:cNvPr id="15" name="그룹 14"/>
            <p:cNvGrpSpPr/>
            <p:nvPr/>
          </p:nvGrpSpPr>
          <p:grpSpPr>
            <a:xfrm>
              <a:off x="6499056" y="1461151"/>
              <a:ext cx="1843951" cy="4784516"/>
              <a:chOff x="6311946" y="1461151"/>
              <a:chExt cx="1843951" cy="4784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직사각형 83"/>
              <p:cNvSpPr/>
              <p:nvPr/>
            </p:nvSpPr>
            <p:spPr>
              <a:xfrm>
                <a:off x="6317572" y="1461151"/>
                <a:ext cx="1838325" cy="1962150"/>
              </a:xfrm>
              <a:prstGeom prst="rect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6311946" y="3423300"/>
                <a:ext cx="1838325" cy="28223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6484055" y="3491676"/>
              <a:ext cx="223508" cy="221737"/>
              <a:chOff x="1643217" y="3415463"/>
              <a:chExt cx="1211504" cy="1201903"/>
            </a:xfrm>
          </p:grpSpPr>
          <p:sp>
            <p:nvSpPr>
              <p:cNvPr id="107" name="다이아몬드 106"/>
              <p:cNvSpPr/>
              <p:nvPr/>
            </p:nvSpPr>
            <p:spPr>
              <a:xfrm>
                <a:off x="1643217" y="3415463"/>
                <a:ext cx="746456" cy="746456"/>
              </a:xfrm>
              <a:prstGeom prst="diamond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>
                <a:off x="2108265" y="3870910"/>
                <a:ext cx="746456" cy="746456"/>
              </a:xfrm>
              <a:prstGeom prst="diamond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7015587" y="3461890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정찬호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672973" y="4308511"/>
              <a:ext cx="13965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학번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2018136117</a:t>
              </a:r>
            </a:p>
            <a:p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 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r>
                <a: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서기</a:t>
              </a:r>
              <a:endParaRPr lang="en-US" altLang="ko-KR" sz="1400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3961EB-32F3-4856-8171-D2E449C45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23"/>
            <a:stretch/>
          </p:blipFill>
          <p:spPr>
            <a:xfrm rot="5400000">
              <a:off x="6435974" y="1524235"/>
              <a:ext cx="1973546" cy="184738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6D3983-E05C-494C-AF23-B0A50A85C329}"/>
              </a:ext>
            </a:extLst>
          </p:cNvPr>
          <p:cNvGrpSpPr/>
          <p:nvPr/>
        </p:nvGrpSpPr>
        <p:grpSpPr>
          <a:xfrm>
            <a:off x="4163168" y="1473575"/>
            <a:ext cx="1847425" cy="4784518"/>
            <a:chOff x="1634915" y="1461149"/>
            <a:chExt cx="1847425" cy="4784518"/>
          </a:xfrm>
        </p:grpSpPr>
        <p:grpSp>
          <p:nvGrpSpPr>
            <p:cNvPr id="17" name="그룹 16"/>
            <p:cNvGrpSpPr/>
            <p:nvPr/>
          </p:nvGrpSpPr>
          <p:grpSpPr>
            <a:xfrm>
              <a:off x="1640984" y="1461151"/>
              <a:ext cx="1838719" cy="4784516"/>
              <a:chOff x="1640984" y="1461151"/>
              <a:chExt cx="1838719" cy="4784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직사각형 2"/>
              <p:cNvSpPr/>
              <p:nvPr/>
            </p:nvSpPr>
            <p:spPr>
              <a:xfrm>
                <a:off x="1640984" y="1461151"/>
                <a:ext cx="1838325" cy="1962150"/>
              </a:xfrm>
              <a:prstGeom prst="rect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641378" y="3423300"/>
                <a:ext cx="1838325" cy="28223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091106" y="3466205"/>
                <a:ext cx="886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박동진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826444" y="4310584"/>
                <a:ext cx="139653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학번 </a:t>
                </a:r>
                <a:r>
                  <a:rPr lang="en-US" altLang="ko-KR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2018136035</a:t>
                </a:r>
              </a:p>
              <a:p>
                <a:endParaRPr lang="en-US" altLang="ko-KR" sz="1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역할 </a:t>
                </a:r>
                <a:r>
                  <a:rPr lang="en-US" altLang="ko-KR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r>
                  <a:rPr lang="en-US" altLang="ko-KR" sz="1400" spc="-1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PPT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758273" y="3491676"/>
              <a:ext cx="223508" cy="221737"/>
              <a:chOff x="1643217" y="3415463"/>
              <a:chExt cx="1211504" cy="1201903"/>
            </a:xfrm>
          </p:grpSpPr>
          <p:sp>
            <p:nvSpPr>
              <p:cNvPr id="98" name="다이아몬드 97"/>
              <p:cNvSpPr/>
              <p:nvPr/>
            </p:nvSpPr>
            <p:spPr>
              <a:xfrm>
                <a:off x="1643217" y="3415463"/>
                <a:ext cx="746456" cy="746456"/>
              </a:xfrm>
              <a:prstGeom prst="diamond">
                <a:avLst/>
              </a:prstGeom>
              <a:solidFill>
                <a:srgbClr val="CA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다이아몬드 98"/>
              <p:cNvSpPr/>
              <p:nvPr/>
            </p:nvSpPr>
            <p:spPr>
              <a:xfrm>
                <a:off x="2108265" y="3870910"/>
                <a:ext cx="746456" cy="746456"/>
              </a:xfrm>
              <a:prstGeom prst="diamond">
                <a:avLst/>
              </a:prstGeom>
              <a:solidFill>
                <a:srgbClr val="0384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DE3E8C-D8B7-4739-90A1-368893949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375"/>
            <a:stretch/>
          </p:blipFill>
          <p:spPr>
            <a:xfrm>
              <a:off x="1634915" y="1461149"/>
              <a:ext cx="1847425" cy="1962149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0F103B2-93AF-453B-AF15-82DEB1F50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107"/>
          <a:stretch/>
        </p:blipFill>
        <p:spPr>
          <a:xfrm>
            <a:off x="8903074" y="1471989"/>
            <a:ext cx="1847383" cy="19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7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85160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배달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rcRect t="37818" r="61046" b="51073"/>
          <a:stretch/>
        </p:blipFill>
        <p:spPr bwMode="auto">
          <a:xfrm>
            <a:off x="2419350" y="1990725"/>
            <a:ext cx="7048500" cy="2628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640972-0BBA-484C-BCF9-CA948ECD08AB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3FA12-81F0-4B45-9E1A-3874E299CEE6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30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85060" y="4816031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메뉴 추가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rcRect l="-1109" t="10549" r="65568" b="61974"/>
          <a:stretch/>
        </p:blipFill>
        <p:spPr bwMode="auto">
          <a:xfrm>
            <a:off x="2228850" y="1548958"/>
            <a:ext cx="6477000" cy="3200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0768B-F824-4A5B-B7C9-A62784FE35A2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AAEB9-6FA9-4C15-B8D5-8F8708DB40C5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31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85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439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입출력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93421" y="5095209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메뉴 제거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rcRect t="37123" r="67317" b="28735"/>
          <a:stretch/>
        </p:blipFill>
        <p:spPr bwMode="auto">
          <a:xfrm>
            <a:off x="2778188" y="1228057"/>
            <a:ext cx="6019800" cy="3867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C996E7-EFA3-4321-8611-305756A41914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6CFB4-8785-4279-9594-F084AD668E18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32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518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4FFE36-AE00-40F7-BD98-86F24D1B029E}"/>
              </a:ext>
            </a:extLst>
          </p:cNvPr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130AAE-0255-4963-A5B7-17975B9B5EFE}"/>
              </a:ext>
            </a:extLst>
          </p:cNvPr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22EA6D1-80E9-489A-B2D0-872D3ECFF8CC}"/>
              </a:ext>
            </a:extLst>
          </p:cNvPr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751100-9B7E-4277-9AE3-7CF2F4F4F0BE}"/>
              </a:ext>
            </a:extLst>
          </p:cNvPr>
          <p:cNvSpPr/>
          <p:nvPr/>
        </p:nvSpPr>
        <p:spPr>
          <a:xfrm>
            <a:off x="924560" y="563642"/>
            <a:ext cx="2352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5B6B579F-D283-43A8-908D-2351165190B5}"/>
              </a:ext>
            </a:extLst>
          </p:cNvPr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A4A24B-03E1-4827-A165-1D337AA158FF}"/>
              </a:ext>
            </a:extLst>
          </p:cNvPr>
          <p:cNvSpPr txBox="1"/>
          <p:nvPr/>
        </p:nvSpPr>
        <p:spPr>
          <a:xfrm>
            <a:off x="5315637" y="1250394"/>
            <a:ext cx="158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r>
              <a:rPr lang="ko-KR" altLang="en-US" sz="2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CAA1AE-6B3D-442F-B177-5F22A00F7A5C}"/>
              </a:ext>
            </a:extLst>
          </p:cNvPr>
          <p:cNvGrpSpPr/>
          <p:nvPr/>
        </p:nvGrpSpPr>
        <p:grpSpPr>
          <a:xfrm>
            <a:off x="3713972" y="4452267"/>
            <a:ext cx="2250831" cy="2250831"/>
            <a:chOff x="3547068" y="3416439"/>
            <a:chExt cx="2250831" cy="2250831"/>
          </a:xfrm>
        </p:grpSpPr>
        <p:sp>
          <p:nvSpPr>
            <p:cNvPr id="58" name="눈물 방울 57">
              <a:extLst>
                <a:ext uri="{FF2B5EF4-FFF2-40B4-BE49-F238E27FC236}">
                  <a16:creationId xmlns:a16="http://schemas.microsoft.com/office/drawing/2014/main" id="{1636CA1D-8978-4141-A99A-B0B6C065D70E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A9A54A6-6B51-45FE-A438-D5DE83738CA1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6528346-5B6B-4FDC-837D-276EFBCA71F2}"/>
              </a:ext>
            </a:extLst>
          </p:cNvPr>
          <p:cNvGrpSpPr/>
          <p:nvPr/>
        </p:nvGrpSpPr>
        <p:grpSpPr>
          <a:xfrm rot="16200000">
            <a:off x="5964802" y="4452266"/>
            <a:ext cx="2250831" cy="2250831"/>
            <a:chOff x="3547068" y="3416439"/>
            <a:chExt cx="2250831" cy="2250831"/>
          </a:xfrm>
        </p:grpSpPr>
        <p:sp>
          <p:nvSpPr>
            <p:cNvPr id="61" name="눈물 방울 60">
              <a:extLst>
                <a:ext uri="{FF2B5EF4-FFF2-40B4-BE49-F238E27FC236}">
                  <a16:creationId xmlns:a16="http://schemas.microsoft.com/office/drawing/2014/main" id="{573A43C3-6765-43FF-8432-F03534DF78DF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771C2B-625B-4A54-A65C-D6E6F96D7165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4560B38-C4D4-4C9A-AF97-B96C98EA7EDE}"/>
              </a:ext>
            </a:extLst>
          </p:cNvPr>
          <p:cNvGrpSpPr/>
          <p:nvPr/>
        </p:nvGrpSpPr>
        <p:grpSpPr>
          <a:xfrm rot="8120323">
            <a:off x="4836402" y="2542185"/>
            <a:ext cx="2250831" cy="2262076"/>
            <a:chOff x="3547068" y="3416439"/>
            <a:chExt cx="2250831" cy="2250831"/>
          </a:xfrm>
        </p:grpSpPr>
        <p:sp>
          <p:nvSpPr>
            <p:cNvPr id="64" name="눈물 방울 63">
              <a:extLst>
                <a:ext uri="{FF2B5EF4-FFF2-40B4-BE49-F238E27FC236}">
                  <a16:creationId xmlns:a16="http://schemas.microsoft.com/office/drawing/2014/main" id="{EFFE810E-A0A8-463D-AE13-1ADBA42A76D2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FBBC673-38D0-45B6-81FF-0CC1D0EBD888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EF5817B-D8E1-4C0D-90F1-2078C477C232}"/>
              </a:ext>
            </a:extLst>
          </p:cNvPr>
          <p:cNvSpPr/>
          <p:nvPr/>
        </p:nvSpPr>
        <p:spPr>
          <a:xfrm>
            <a:off x="5262369" y="1733338"/>
            <a:ext cx="3392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유해사이트 차단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AB0330B-9770-4D80-AAEE-FF7A74C70EAA}"/>
              </a:ext>
            </a:extLst>
          </p:cNvPr>
          <p:cNvSpPr/>
          <p:nvPr/>
        </p:nvSpPr>
        <p:spPr>
          <a:xfrm>
            <a:off x="1822174" y="4562797"/>
            <a:ext cx="16665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PC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종료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주문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무인선불결제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조회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8F4F0FC-9560-4B9A-BFD6-C51685E8E70C}"/>
              </a:ext>
            </a:extLst>
          </p:cNvPr>
          <p:cNvSpPr/>
          <p:nvPr/>
        </p:nvSpPr>
        <p:spPr>
          <a:xfrm>
            <a:off x="8646009" y="4562798"/>
            <a:ext cx="3392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PC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제어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좌석 현황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메신저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CCD31CA-3AB9-4593-BFA5-16B02A3D59EE}"/>
              </a:ext>
            </a:extLst>
          </p:cNvPr>
          <p:cNvGrpSpPr/>
          <p:nvPr/>
        </p:nvGrpSpPr>
        <p:grpSpPr>
          <a:xfrm>
            <a:off x="3713971" y="4451178"/>
            <a:ext cx="2250831" cy="2250831"/>
            <a:chOff x="3547068" y="3416439"/>
            <a:chExt cx="2250831" cy="2250831"/>
          </a:xfrm>
        </p:grpSpPr>
        <p:sp>
          <p:nvSpPr>
            <p:cNvPr id="70" name="눈물 방울 69">
              <a:extLst>
                <a:ext uri="{FF2B5EF4-FFF2-40B4-BE49-F238E27FC236}">
                  <a16:creationId xmlns:a16="http://schemas.microsoft.com/office/drawing/2014/main" id="{182940B2-7664-4C20-9EEB-54D68372400F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CA4446C-184C-4DB6-ABA5-10ED1002F484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268D95-4710-4CB4-8250-77850A5D1467}"/>
              </a:ext>
            </a:extLst>
          </p:cNvPr>
          <p:cNvGrpSpPr/>
          <p:nvPr/>
        </p:nvGrpSpPr>
        <p:grpSpPr>
          <a:xfrm rot="16200000">
            <a:off x="5966336" y="4451178"/>
            <a:ext cx="2250831" cy="2250831"/>
            <a:chOff x="3547068" y="3416439"/>
            <a:chExt cx="2250831" cy="2250831"/>
          </a:xfrm>
        </p:grpSpPr>
        <p:sp>
          <p:nvSpPr>
            <p:cNvPr id="73" name="눈물 방울 72">
              <a:extLst>
                <a:ext uri="{FF2B5EF4-FFF2-40B4-BE49-F238E27FC236}">
                  <a16:creationId xmlns:a16="http://schemas.microsoft.com/office/drawing/2014/main" id="{14ECB981-0A10-419B-BE1D-BCAC4E0F782F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0464F04-39E1-4285-B533-21C90CD8C07E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46C298-95C4-4A9B-B6B0-F1D7268ACF06}"/>
              </a:ext>
            </a:extLst>
          </p:cNvPr>
          <p:cNvGrpSpPr/>
          <p:nvPr/>
        </p:nvGrpSpPr>
        <p:grpSpPr>
          <a:xfrm rot="8120323">
            <a:off x="4836402" y="2542186"/>
            <a:ext cx="2250831" cy="2262076"/>
            <a:chOff x="3547068" y="3416439"/>
            <a:chExt cx="2250831" cy="2250831"/>
          </a:xfrm>
        </p:grpSpPr>
        <p:sp>
          <p:nvSpPr>
            <p:cNvPr id="76" name="눈물 방울 75">
              <a:extLst>
                <a:ext uri="{FF2B5EF4-FFF2-40B4-BE49-F238E27FC236}">
                  <a16:creationId xmlns:a16="http://schemas.microsoft.com/office/drawing/2014/main" id="{EC1BB316-FCC9-4CA0-829B-C153282E85BD}"/>
                </a:ext>
              </a:extLst>
            </p:cNvPr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4CDFCD2-49F5-4C69-AE99-FD0F518997E5}"/>
                </a:ext>
              </a:extLst>
            </p:cNvPr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B80D2077-F9DC-41CE-8807-EDB93920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75" y="3222871"/>
            <a:ext cx="952484" cy="95248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EDC2106-B791-4E5F-A6E3-D1FC02F1A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90" y="5028938"/>
            <a:ext cx="1033494" cy="103349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09BE726-CA6D-4954-B13F-5B3BDBA7B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95" y="5001202"/>
            <a:ext cx="1078810" cy="107881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DF8C85F3-2992-427E-B964-BF98BE31B6D4}"/>
              </a:ext>
            </a:extLst>
          </p:cNvPr>
          <p:cNvSpPr/>
          <p:nvPr/>
        </p:nvSpPr>
        <p:spPr>
          <a:xfrm>
            <a:off x="1903701" y="4100044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D56D19-5643-45E5-B009-5D22EEC6E1CA}"/>
              </a:ext>
            </a:extLst>
          </p:cNvPr>
          <p:cNvSpPr/>
          <p:nvPr/>
        </p:nvSpPr>
        <p:spPr>
          <a:xfrm>
            <a:off x="8688888" y="4100044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0E75E073-FD62-41CE-B0BA-91A5181F8A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07" y="1640210"/>
            <a:ext cx="1249680" cy="124968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96F534E-1657-4014-A658-D95694D35B03}"/>
              </a:ext>
            </a:extLst>
          </p:cNvPr>
          <p:cNvSpPr txBox="1"/>
          <p:nvPr/>
        </p:nvSpPr>
        <p:spPr>
          <a:xfrm>
            <a:off x="9366441" y="1786626"/>
            <a:ext cx="168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외로운 늑대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1D2A011-0DAE-4A4E-BC44-0B3CF4A2274E}"/>
              </a:ext>
            </a:extLst>
          </p:cNvPr>
          <p:cNvSpPr/>
          <p:nvPr/>
        </p:nvSpPr>
        <p:spPr>
          <a:xfrm>
            <a:off x="9366515" y="2295414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 내부 환경 관리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5CE158A0-8EB7-4777-9868-9E9CFF3DE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52" y="4496241"/>
            <a:ext cx="348842" cy="348842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8D0C264-54BF-41E7-9489-BD9A585873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74" y="4726806"/>
            <a:ext cx="348842" cy="34884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5DF1B80-8FA7-4386-A648-62BF93B87A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63" y="4937647"/>
            <a:ext cx="348842" cy="34884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097E287-7102-4AF3-8A69-97FBA364C3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74" y="5178624"/>
            <a:ext cx="348842" cy="348842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CF3CEFF-B881-4492-A0E0-DDF77B8839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74" y="5419601"/>
            <a:ext cx="348842" cy="34884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682ECA6-4E59-44C3-928B-E9D155782B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74" y="5658163"/>
            <a:ext cx="348842" cy="3488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9E0E5A9-2E32-409B-B74A-615FCC39C0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88" y="4680096"/>
            <a:ext cx="348842" cy="34884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348C9AA1-231E-4C1E-BDF2-73AA13EAF7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36" b="95313" l="0" r="100000">
                        <a14:foregroundMark x1="88477" y1="20508" x2="62500" y2="53711"/>
                        <a14:foregroundMark x1="94727" y1="10156" x2="84570" y2="24414"/>
                        <a14:foregroundMark x1="92969" y1="6836" x2="92969" y2="6836"/>
                        <a14:backgroundMark x1="43164" y1="17773" x2="35352" y2="30273"/>
                        <a14:backgroundMark x1="25391" y1="17383" x2="35547" y2="35742"/>
                        <a14:backgroundMark x1="15430" y1="23047" x2="26367" y2="54297"/>
                        <a14:backgroundMark x1="1758" y1="68164" x2="15430" y2="90430"/>
                        <a14:backgroundMark x1="53320" y1="90039" x2="95703" y2="40430"/>
                        <a14:backgroundMark x1="8008" y1="33203" x2="32227" y2="58398"/>
                        <a14:backgroundMark x1="33203" y1="57031" x2="65039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88" y="4937647"/>
            <a:ext cx="348842" cy="348842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FF8B391A-34CF-4647-A569-CD8761ADE73E}"/>
              </a:ext>
            </a:extLst>
          </p:cNvPr>
          <p:cNvGrpSpPr/>
          <p:nvPr/>
        </p:nvGrpSpPr>
        <p:grpSpPr>
          <a:xfrm>
            <a:off x="1065247" y="2245207"/>
            <a:ext cx="10800260" cy="3739900"/>
            <a:chOff x="967286" y="3109473"/>
            <a:chExt cx="10442559" cy="306427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7CDD476-26D8-45DB-AEE5-0A60ABE71073}"/>
                </a:ext>
              </a:extLst>
            </p:cNvPr>
            <p:cNvSpPr/>
            <p:nvPr/>
          </p:nvSpPr>
          <p:spPr>
            <a:xfrm>
              <a:off x="967286" y="3109473"/>
              <a:ext cx="10288553" cy="3064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CA9EA53-764C-4E2A-AD31-5EC8A9F0FD52}"/>
                </a:ext>
              </a:extLst>
            </p:cNvPr>
            <p:cNvSpPr/>
            <p:nvPr/>
          </p:nvSpPr>
          <p:spPr>
            <a:xfrm>
              <a:off x="1231263" y="3955952"/>
              <a:ext cx="10178582" cy="9456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PC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사용종료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음식 주문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정보 조회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정보 확인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현황 확인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자리 청소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고용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해고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음식 배달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 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등록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삭제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57ED17F-4834-4AE4-9068-E81BB13A078C}"/>
                </a:ext>
              </a:extLst>
            </p:cNvPr>
            <p:cNvSpPr/>
            <p:nvPr/>
          </p:nvSpPr>
          <p:spPr>
            <a:xfrm>
              <a:off x="1300381" y="5352425"/>
              <a:ext cx="2005897" cy="5800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메신저 기능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GUI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 구축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7EA8A2F-4B38-4D8D-8FF4-5301798FDBB7}"/>
                </a:ext>
              </a:extLst>
            </p:cNvPr>
            <p:cNvCxnSpPr/>
            <p:nvPr/>
          </p:nvCxnSpPr>
          <p:spPr>
            <a:xfrm flipH="1">
              <a:off x="1706880" y="3627129"/>
              <a:ext cx="914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8FD59B0-DD65-4C4A-BF8E-C66951B647C4}"/>
                </a:ext>
              </a:extLst>
            </p:cNvPr>
            <p:cNvGrpSpPr/>
            <p:nvPr/>
          </p:nvGrpSpPr>
          <p:grpSpPr>
            <a:xfrm>
              <a:off x="1300381" y="3427074"/>
              <a:ext cx="1840056" cy="400110"/>
              <a:chOff x="1390803" y="3476328"/>
              <a:chExt cx="1840056" cy="400110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13E9268-16E2-4E83-AD5C-02C913096A60}"/>
                  </a:ext>
                </a:extLst>
              </p:cNvPr>
              <p:cNvSpPr txBox="1"/>
              <p:nvPr/>
            </p:nvSpPr>
            <p:spPr>
              <a:xfrm>
                <a:off x="1390803" y="3476328"/>
                <a:ext cx="1840056" cy="3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현재 구현 기능</a:t>
                </a:r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9FCA40C-CBAB-43DB-A83A-A9501D5C535B}"/>
                  </a:ext>
                </a:extLst>
              </p:cNvPr>
              <p:cNvCxnSpPr/>
              <p:nvPr/>
            </p:nvCxnSpPr>
            <p:spPr>
              <a:xfrm>
                <a:off x="1493558" y="3876438"/>
                <a:ext cx="1503680" cy="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7F62EBD-71DE-4F0B-ACE2-827AE77C9DCD}"/>
                </a:ext>
              </a:extLst>
            </p:cNvPr>
            <p:cNvGrpSpPr/>
            <p:nvPr/>
          </p:nvGrpSpPr>
          <p:grpSpPr>
            <a:xfrm>
              <a:off x="1300381" y="4901084"/>
              <a:ext cx="1606435" cy="400109"/>
              <a:chOff x="1390803" y="3735803"/>
              <a:chExt cx="1606435" cy="400109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AB3EB5E-9F3B-49F6-9B64-8721B84FFC2A}"/>
                  </a:ext>
                </a:extLst>
              </p:cNvPr>
              <p:cNvSpPr txBox="1"/>
              <p:nvPr/>
            </p:nvSpPr>
            <p:spPr>
              <a:xfrm>
                <a:off x="1390803" y="3735803"/>
                <a:ext cx="1257289" cy="3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향후 계획</a:t>
                </a:r>
              </a:p>
            </p:txBody>
          </p: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D73EBCD7-12C3-4508-9B56-79C454A8882A}"/>
                  </a:ext>
                </a:extLst>
              </p:cNvPr>
              <p:cNvCxnSpPr/>
              <p:nvPr/>
            </p:nvCxnSpPr>
            <p:spPr>
              <a:xfrm>
                <a:off x="1493558" y="4135912"/>
                <a:ext cx="1503680" cy="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95965EC-7186-4586-8094-A1588FC40E35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33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305301" y="0"/>
            <a:ext cx="7886700" cy="6858000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352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첨부 자료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29640" y="2079289"/>
            <a:ext cx="3117079" cy="294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 요구사항</a:t>
            </a:r>
            <a:endParaRPr lang="en-US" altLang="ko-KR" sz="1000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179070" fontAlgn="base" latinLnBrk="0">
              <a:lnSpc>
                <a:spcPct val="130000"/>
              </a:lnSpc>
            </a:pPr>
            <a:endParaRPr lang="en-US" altLang="ko-KR" sz="800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indent="179070"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</a:t>
            </a:r>
            <a:endParaRPr lang="en-US" altLang="ko-KR" sz="16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fontAlgn="base" latinLnBrk="0">
              <a:lnSpc>
                <a:spcPct val="13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운영체제</a:t>
            </a: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Window10 Home</a:t>
            </a:r>
          </a:p>
          <a:p>
            <a:pPr marL="285750" indent="-285750" fontAlgn="base" latinLnBrk="0">
              <a:lnSpc>
                <a:spcPct val="13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 i3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</a:t>
            </a:r>
            <a:endParaRPr lang="en-US" altLang="ko-KR" sz="16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fontAlgn="base" latinLnBrk="0">
              <a:lnSpc>
                <a:spcPct val="13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RAM 2GB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endParaRPr lang="en-US" altLang="ko-KR" sz="6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0">
              <a:lnSpc>
                <a:spcPct val="130000"/>
              </a:lnSpc>
            </a:pPr>
            <a:endParaRPr lang="en-US" altLang="ko-KR" sz="6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0">
              <a:lnSpc>
                <a:spcPct val="13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2.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</a:t>
            </a:r>
            <a:endParaRPr lang="en-US" altLang="ko-KR" sz="16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fontAlgn="base" latinLnBrk="0">
              <a:lnSpc>
                <a:spcPct val="13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 Studio 2017</a:t>
            </a:r>
          </a:p>
          <a:p>
            <a:pPr marL="285750" indent="-285750" fontAlgn="base" latinLnBrk="0">
              <a:lnSpc>
                <a:spcPct val="13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C++ 17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58465" y="3901434"/>
            <a:ext cx="346632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서적</a:t>
            </a:r>
            <a:endParaRPr lang="en-US" altLang="ko-KR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48194" y="4327769"/>
            <a:ext cx="54895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천인국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/>
              <a:t>·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최영규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(2008).  C++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쉽게 풀어 쓴 자료구조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생능출판사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.2016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9713" y="1548196"/>
            <a:ext cx="346632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시사성</a:t>
            </a:r>
            <a:endParaRPr lang="en-US" altLang="ko-KR" kern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48194" y="2008429"/>
            <a:ext cx="5489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대부분의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방은 단순히 회원과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자리관리만 하는 것이 아니라 음식 주문 등 다양한 시설을 제공하고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교수몰래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매니저 관리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주문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A7B5-CBDD-4CCE-AAF9-412120D2EABE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34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8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985" y="317381"/>
            <a:ext cx="8835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352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첨부 자료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185921" y="5373020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사진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5" name="_x392574048" descr="EMB0000180c82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0" b="9386"/>
          <a:stretch>
            <a:fillRect/>
          </a:stretch>
        </p:blipFill>
        <p:spPr bwMode="auto">
          <a:xfrm>
            <a:off x="6652418" y="1640840"/>
            <a:ext cx="3916363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387743928" descr="EMB00000fdc4c9b">
            <a:extLst>
              <a:ext uri="{FF2B5EF4-FFF2-40B4-BE49-F238E27FC236}">
                <a16:creationId xmlns:a16="http://schemas.microsoft.com/office/drawing/2014/main" id="{E3B1C911-A3B6-4432-8975-F91CC158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89" y="1640840"/>
            <a:ext cx="4389621" cy="352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972BB6-6B18-4EAB-B29E-1E1DED6FE064}"/>
              </a:ext>
            </a:extLst>
          </p:cNvPr>
          <p:cNvSpPr/>
          <p:nvPr/>
        </p:nvSpPr>
        <p:spPr>
          <a:xfrm>
            <a:off x="2354331" y="5307615"/>
            <a:ext cx="3117079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070" fontAlgn="base" latinLnBrk="0">
              <a:lnSpc>
                <a:spcPct val="13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카드소팅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사진</a:t>
            </a:r>
            <a:endParaRPr lang="af-ZA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9448F-D9E6-4749-8ACA-F16E6ECDAEBA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35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37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75535" y="3622710"/>
            <a:ext cx="6428232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2311" y="2560433"/>
            <a:ext cx="3848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ko-KR" altLang="en-US" sz="6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4280" y="3160597"/>
            <a:ext cx="384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 &amp; Answer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4C634-BDB1-46F6-A13D-F518D39BB5AF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36 / 36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458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주제선정동기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74933" y="2607905"/>
            <a:ext cx="39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동기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52412" y="3526265"/>
            <a:ext cx="805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확정된 주제는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관리 프로그램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회원제 기능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상업적인 매출과 관련된 기능 등 여러 기능들을 기본으로 하여 다양한 추가 기능을 구현할 계획이다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프로젝트의 목적은 다양한 기능에 따라 적합한 자료구조를 찾고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활용하는 것에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구현에 그치지 않고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간의 상호 네트워크 구조와 서버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분야까지 접목시켜 실제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운영 시스템을 구축하는 것이 궁극적인 목표이다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81948" y="2311284"/>
            <a:ext cx="8654878" cy="3204613"/>
          </a:xfrm>
          <a:prstGeom prst="rect">
            <a:avLst/>
          </a:prstGeom>
          <a:noFill/>
          <a:ln w="793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491066" y="3168383"/>
            <a:ext cx="1982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4" y="1634110"/>
            <a:ext cx="1469063" cy="1731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3B088F-2D8D-484E-A232-55DBE3C93E54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4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0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8340343" y="1227057"/>
            <a:ext cx="3145482" cy="52103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27068" y="1227057"/>
            <a:ext cx="3145482" cy="52103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6166" y="1227057"/>
            <a:ext cx="3145482" cy="52103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2458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사례분석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99239" y="1044155"/>
            <a:ext cx="40212550" cy="85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14458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419944272" descr="EMB000038541e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47" y="1952295"/>
            <a:ext cx="2281924" cy="2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4060722" y="13175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5" name="_x419944272" descr="EMB000038541e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37" y="1952295"/>
            <a:ext cx="2281924" cy="21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39001" y="4948882"/>
            <a:ext cx="30556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ko-KR" altLang="en-US" sz="1200" dirty="0">
                <a:latin typeface="+mj-lt"/>
                <a:ea typeface="나눔스퀘어" panose="020B0600000101010101" pitchFamily="50" charset="-127"/>
              </a:rPr>
              <a:t>단점 </a:t>
            </a:r>
            <a:r>
              <a:rPr lang="en-US" altLang="ko-KR" sz="1200" dirty="0"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+mj-lt"/>
                <a:ea typeface="나눔스퀘어" panose="020B0600000101010101" pitchFamily="50" charset="-127"/>
              </a:rPr>
              <a:t>매출 정리 데이터가 알아보기 불편하고</a:t>
            </a:r>
            <a:endParaRPr lang="en-US" altLang="ko-KR" sz="1200" dirty="0">
              <a:latin typeface="+mj-lt"/>
              <a:ea typeface="나눔스퀘어" panose="020B0600000101010101" pitchFamily="50" charset="-127"/>
            </a:endParaRPr>
          </a:p>
          <a:p>
            <a:pPr fontAlgn="base"/>
            <a:r>
              <a:rPr lang="ko-KR" altLang="en-US" sz="1200" dirty="0">
                <a:latin typeface="+mj-lt"/>
                <a:ea typeface="나눔스퀘어" panose="020B0600000101010101" pitchFamily="50" charset="-127"/>
              </a:rPr>
              <a:t>환경이 매우 단순함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924560" y="12572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924560" y="11934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81" name="_x420202808" descr="EMB000038541e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2901" b="2696"/>
          <a:stretch>
            <a:fillRect/>
          </a:stretch>
        </p:blipFill>
        <p:spPr bwMode="auto">
          <a:xfrm>
            <a:off x="1368131" y="1960706"/>
            <a:ext cx="2261552" cy="20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926166" y="1227058"/>
            <a:ext cx="3145482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22408" y="1222985"/>
            <a:ext cx="3145482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341949" y="1234157"/>
            <a:ext cx="3145482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860109" y="1203023"/>
            <a:ext cx="158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피카라이브</a:t>
            </a:r>
            <a:r>
              <a:rPr lang="ko-KR" altLang="en-US" sz="2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33731" y="1216534"/>
            <a:ext cx="158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조이머신</a:t>
            </a:r>
            <a:r>
              <a:rPr lang="ko-KR" altLang="en-US" sz="2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95539" y="1233934"/>
            <a:ext cx="158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게토</a:t>
            </a:r>
            <a:r>
              <a:rPr lang="ko-KR" altLang="en-US" sz="2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26166" y="3657519"/>
            <a:ext cx="328931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spc="-70" dirty="0">
              <a:latin typeface="+mj-lt"/>
              <a:ea typeface="한컴 윤고딕 230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장점 </a:t>
            </a:r>
            <a:r>
              <a:rPr lang="en-US" altLang="ko-KR" sz="1200" kern="0" spc="-70" dirty="0"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서버를 활용하여 다수 매장을 운영 </a:t>
            </a:r>
            <a:r>
              <a:rPr lang="en-US" altLang="ko-KR" sz="1200" kern="0" spc="-70" dirty="0">
                <a:latin typeface="+mj-lt"/>
                <a:ea typeface="나눔스퀘어" panose="020B0600000101010101" pitchFamily="50" charset="-127"/>
              </a:rPr>
              <a:t>&amp; </a:t>
            </a: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관리가 </a:t>
            </a:r>
            <a:endParaRPr lang="en-US" altLang="ko-KR" sz="1200" kern="0" spc="-70" dirty="0">
              <a:latin typeface="+mj-lt"/>
              <a:ea typeface="나눔스퀘어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가능하고</a:t>
            </a:r>
            <a:r>
              <a:rPr lang="ko-KR" altLang="en-US" sz="1200" kern="0" spc="-90" dirty="0"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200" kern="0" spc="-70" dirty="0" err="1">
                <a:latin typeface="+mj-lt"/>
                <a:ea typeface="나눔스퀘어" panose="020B0600000101010101" pitchFamily="50" charset="-127"/>
              </a:rPr>
              <a:t>피카</a:t>
            </a: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 매장 어플리케이션을 통해 실시간 </a:t>
            </a:r>
            <a:endParaRPr lang="en-US" altLang="ko-KR" sz="1200" kern="0" spc="-70" dirty="0">
              <a:latin typeface="+mj-lt"/>
              <a:ea typeface="나눔스퀘어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spc="-70" dirty="0">
                <a:latin typeface="+mj-lt"/>
                <a:ea typeface="나눔스퀘어" panose="020B0600000101010101" pitchFamily="50" charset="-127"/>
              </a:rPr>
              <a:t>매장 상황 확인 가능</a:t>
            </a:r>
            <a:endParaRPr lang="ko-KR" altLang="en-US" sz="1200" kern="0" spc="0" dirty="0"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24560" y="5037093"/>
            <a:ext cx="3128146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단점 </a:t>
            </a:r>
            <a:r>
              <a:rPr lang="en-US" altLang="ko-KR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상품주문 확인 팝업창의 사이즈가 작아 주문 확인이</a:t>
            </a:r>
            <a:r>
              <a:rPr lang="en-US" altLang="ko-KR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불편함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4560" y="5716359"/>
            <a:ext cx="3163083" cy="652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추가할 점 </a:t>
            </a:r>
            <a:r>
              <a:rPr lang="en-US" altLang="ko-KR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spc="-7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관리자 페이지 내에서 상품 주문을 확인할 다른 방식을 구상하여 효율을 높일 예정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12055" y="4143688"/>
            <a:ext cx="3289316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장점 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매장 크기에 따른 효율적인 운영방식을 도입했고</a:t>
            </a:r>
            <a:endParaRPr lang="en-US" altLang="ko-KR" sz="1200" kern="0" dirty="0">
              <a:solidFill>
                <a:srgbClr val="000000"/>
              </a:solidFill>
              <a:latin typeface="+mj-lt"/>
              <a:ea typeface="나눔스퀘어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고객 성향 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&amp;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정보를 확인하여 맞춤 이벤트 진행함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36229" y="4907415"/>
            <a:ext cx="3089947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단점 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관리자가 정보를 한눈에 알아보기 힘든 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UI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를 지니고 있고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실질적으로 효율적인 프로그램 제공 부족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13661" y="5687784"/>
            <a:ext cx="3112515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추가할 점 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 : 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외형적인 디자인 수정 과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매장의 온도</a:t>
            </a:r>
            <a:r>
              <a:rPr lang="en-US" altLang="ko-KR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1200" kern="0" spc="-12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습도 등의 환경을 파악하여 조절하는 프로그램 추가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38737" y="4148807"/>
            <a:ext cx="2959678" cy="65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장점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매장의 일별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주별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월별 매출 정리 시스템 도입했고 다양한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OS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지원함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11975" y="5467213"/>
            <a:ext cx="3145482" cy="94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추가할 점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결제 기기 사이즈를 축소시키고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PC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의 문제 발생 시 관리자에게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PC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나눔스퀘어" panose="020B0600000101010101" pitchFamily="50" charset="-127"/>
              </a:rPr>
              <a:t>상태 전송 기능 추가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EC0693-DC40-4427-B44D-F613107B2882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 / 36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955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60" y="563642"/>
            <a:ext cx="38834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목적과 기능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46667">
                        <a14:foregroundMark x1="9833" y1="48000" x2="9833" y2="48000"/>
                        <a14:foregroundMark x1="10167" y1="46000" x2="10167" y2="46000"/>
                        <a14:foregroundMark x1="11167" y1="71000" x2="11167" y2="7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5" y="2789379"/>
            <a:ext cx="5715000" cy="381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514" y="1551253"/>
            <a:ext cx="39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목적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366708" y="2096717"/>
            <a:ext cx="8658144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사용되고 있는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프로그램을 조사한 결과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같은 기능이 부족하다는 결론을 도출할 수 있다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79070" fontAlgn="base" latinLnBrk="0">
              <a:lnSpc>
                <a:spcPct val="13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9070" fontAlgn="base" latinLnBrk="0">
              <a:lnSpc>
                <a:spcPct val="13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페이지의 전반적인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개선하고자 한다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9070" fontAlgn="base" latinLnBrk="0">
              <a:lnSpc>
                <a:spcPct val="13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매장의 온도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등의 환경을 파악하여 조절하는 프로그램을 추가할 것이다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9070" fontAlgn="base" latinLnBrk="0">
              <a:lnSpc>
                <a:spcPct val="13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무인 선불 결제 기기의 사이즈를 축소할 것이다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9070" fontAlgn="base" latinLnBrk="0">
              <a:lnSpc>
                <a:spcPct val="13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PC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문제 발생 시 관리자에게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상태를 자동 전송할 수 있는 기능을 추가할 것이다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79070" fontAlgn="base" latinLnBrk="0">
              <a:lnSpc>
                <a:spcPct val="13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9070" fontAlgn="base" latinLnBrk="0">
              <a:lnSpc>
                <a:spcPct val="13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우리는 위와 같은 기능을 추가하여 보다 발전적인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 관리 프로그램을 구축할 것이다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31127-51D9-4D16-A470-DFBD3F8DC892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6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4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59" y="563642"/>
            <a:ext cx="3912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목적과 기능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8514" y="1551253"/>
            <a:ext cx="39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2141722" y="2756686"/>
            <a:ext cx="20815886" cy="69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7743928" descr="EMB00000fdc4c9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17" y="1148417"/>
            <a:ext cx="6886883" cy="552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01590" y="2627577"/>
            <a:ext cx="17359408" cy="60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F3E83-D345-42E9-9C21-D43C4D7B375B}"/>
              </a:ext>
            </a:extLst>
          </p:cNvPr>
          <p:cNvSpPr txBox="1"/>
          <p:nvPr/>
        </p:nvSpPr>
        <p:spPr>
          <a:xfrm>
            <a:off x="945101" y="2125705"/>
            <a:ext cx="168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소팅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19C28-9B0A-4DE2-B0B7-3B90AD330360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3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59" y="563642"/>
            <a:ext cx="3912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목적과 기능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15637" y="1250394"/>
            <a:ext cx="158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</a:t>
            </a:r>
            <a:r>
              <a:rPr lang="ko-KR" altLang="en-US" sz="24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713972" y="4452267"/>
            <a:ext cx="2250831" cy="2250831"/>
            <a:chOff x="3547068" y="3416439"/>
            <a:chExt cx="2250831" cy="2250831"/>
          </a:xfrm>
        </p:grpSpPr>
        <p:sp>
          <p:nvSpPr>
            <p:cNvPr id="13" name="눈물 방울 12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16200000">
            <a:off x="5964802" y="4452266"/>
            <a:ext cx="2250831" cy="2250831"/>
            <a:chOff x="3547068" y="3416439"/>
            <a:chExt cx="2250831" cy="2250831"/>
          </a:xfrm>
        </p:grpSpPr>
        <p:sp>
          <p:nvSpPr>
            <p:cNvPr id="16" name="눈물 방울 15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8120323">
            <a:off x="4836402" y="2542185"/>
            <a:ext cx="2250831" cy="2262076"/>
            <a:chOff x="3547068" y="3416439"/>
            <a:chExt cx="2250831" cy="2250831"/>
          </a:xfrm>
        </p:grpSpPr>
        <p:sp>
          <p:nvSpPr>
            <p:cNvPr id="19" name="눈물 방울 18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262369" y="1733338"/>
            <a:ext cx="3392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유해사이트 차단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22174" y="4562797"/>
            <a:ext cx="16665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PC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종료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주문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무인선불결제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조회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46009" y="4562798"/>
            <a:ext cx="3392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PC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원격 제어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좌석 현황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메신저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713971" y="4451178"/>
            <a:ext cx="2250831" cy="2250831"/>
            <a:chOff x="3547068" y="3416439"/>
            <a:chExt cx="2250831" cy="2250831"/>
          </a:xfrm>
        </p:grpSpPr>
        <p:sp>
          <p:nvSpPr>
            <p:cNvPr id="35" name="눈물 방울 34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16200000">
            <a:off x="5966336" y="4451178"/>
            <a:ext cx="2250831" cy="2250831"/>
            <a:chOff x="3547068" y="3416439"/>
            <a:chExt cx="2250831" cy="2250831"/>
          </a:xfrm>
        </p:grpSpPr>
        <p:sp>
          <p:nvSpPr>
            <p:cNvPr id="38" name="눈물 방울 37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8120323">
            <a:off x="4836402" y="2542186"/>
            <a:ext cx="2250831" cy="2262076"/>
            <a:chOff x="3547068" y="3416439"/>
            <a:chExt cx="2250831" cy="2250831"/>
          </a:xfrm>
        </p:grpSpPr>
        <p:sp>
          <p:nvSpPr>
            <p:cNvPr id="32" name="눈물 방울 31"/>
            <p:cNvSpPr/>
            <p:nvPr/>
          </p:nvSpPr>
          <p:spPr>
            <a:xfrm>
              <a:off x="3547068" y="3416439"/>
              <a:ext cx="2250831" cy="2250831"/>
            </a:xfrm>
            <a:prstGeom prst="teardrop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3657599" y="3526970"/>
              <a:ext cx="2029768" cy="2029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88514" y="1551253"/>
            <a:ext cx="39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75" y="3222871"/>
            <a:ext cx="952484" cy="952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90" y="5028938"/>
            <a:ext cx="1033494" cy="10334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95" y="5001202"/>
            <a:ext cx="1078810" cy="107881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903701" y="4100044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688888" y="4100044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07" y="1640210"/>
            <a:ext cx="1249680" cy="1249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66441" y="1786626"/>
            <a:ext cx="168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외로운 늑대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366515" y="2295414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 내부 환경 관리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7D3BAB-2AE3-4E3A-A182-D7C380BA3C24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8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0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560" cy="11484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384" y="317381"/>
            <a:ext cx="5341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24560" y="117326"/>
            <a:ext cx="1853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559" y="563642"/>
            <a:ext cx="3912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목적과 기능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10388600" y="5054600"/>
            <a:ext cx="1828800" cy="1778000"/>
          </a:xfrm>
          <a:prstGeom prst="rtTriangl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88514" y="1551253"/>
            <a:ext cx="39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2141722" y="2756686"/>
            <a:ext cx="20815886" cy="69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501590" y="2627577"/>
            <a:ext cx="17359408" cy="60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87744568" descr="EMB00000fdc4c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80" y="1203860"/>
            <a:ext cx="6703319" cy="54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924559" y="2046422"/>
            <a:ext cx="168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C97FB7-09EA-41DC-931E-7A4DBBAB3699}"/>
              </a:ext>
            </a:extLst>
          </p:cNvPr>
          <p:cNvSpPr txBox="1"/>
          <p:nvPr/>
        </p:nvSpPr>
        <p:spPr>
          <a:xfrm>
            <a:off x="11141843" y="63147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9 / 36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8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1428</Words>
  <Application>Microsoft Office PowerPoint</Application>
  <PresentationFormat>와이드스크린</PresentationFormat>
  <Paragraphs>351</Paragraphs>
  <Slides>36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나눔스퀘어 Bold</vt:lpstr>
      <vt:lpstr>나눔스퀘어 ExtraBold</vt:lpstr>
      <vt:lpstr>Forte</vt:lpstr>
      <vt:lpstr>나눔바른고딕</vt:lpstr>
      <vt:lpstr>맑은 고딕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박형진</dc:creator>
  <cp:lastModifiedBy>JoSunJoo</cp:lastModifiedBy>
  <cp:revision>103</cp:revision>
  <dcterms:created xsi:type="dcterms:W3CDTF">2019-10-19T03:46:17Z</dcterms:created>
  <dcterms:modified xsi:type="dcterms:W3CDTF">2019-12-13T11:31:53Z</dcterms:modified>
</cp:coreProperties>
</file>